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Montserrat"/>
      <p:regular r:id="rId27"/>
      <p:bold r:id="rId28"/>
      <p:italic r:id="rId29"/>
      <p:boldItalic r:id="rId30"/>
    </p:embeddedFont>
    <p:embeddedFont>
      <p:font typeface="Lato"/>
      <p:regular r:id="rId31"/>
      <p:bold r:id="rId32"/>
      <p:italic r:id="rId33"/>
      <p:boldItalic r:id="rId34"/>
    </p:embeddedFont>
    <p:embeddedFont>
      <p:font typeface="Caveat SemiBold"/>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969">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969"/>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font" Target="fonts/Montserrat-boldItalic.fntdata"/><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35" Type="http://schemas.openxmlformats.org/officeDocument/2006/relationships/font" Target="fonts/CaveatSemiBold-regular.fntdata"/><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CaveatSemiBold-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jp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950b760248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950b760248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950b760248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950b760248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950b760248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950b760248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9599ca85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9599ca85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951c7824c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951c7824c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950b760248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950b760248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950b760248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950b760248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9599ca853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9599ca853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9599ca853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9599ca853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9599ca853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9599ca853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950b760248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950b760248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9599ca853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9599ca853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9599ca8533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9599ca8533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950b760248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950b760248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950b760248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950b760248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951c7824c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951c7824c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950b760248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950b760248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950b760248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950b760248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950b760248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950b760248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951c7824c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951c7824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www-labs.iro.umontreal.ca/~roys/predoc/3dphotography.pdf"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jpg"/><Relationship Id="rId4" Type="http://schemas.openxmlformats.org/officeDocument/2006/relationships/image" Target="../media/image1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10.jpg"/><Relationship Id="rId5" Type="http://schemas.openxmlformats.org/officeDocument/2006/relationships/image" Target="../media/image1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12.jpg"/><Relationship Id="rId5" Type="http://schemas.openxmlformats.org/officeDocument/2006/relationships/image" Target="../media/image1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7.jp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5.jp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drive.google.com/file/d/1OeyQREDqbUeWpeRKghhaqJqDmC0-9eI2/view" TargetMode="External"/><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300325" y="1578400"/>
            <a:ext cx="5254200" cy="157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sz="3888"/>
              <a:t>Vision 3D Final Project</a:t>
            </a:r>
            <a:endParaRPr sz="3888"/>
          </a:p>
          <a:p>
            <a:pPr indent="0" lvl="0" marL="0" rtl="0" algn="l">
              <a:spcBef>
                <a:spcPts val="0"/>
              </a:spcBef>
              <a:spcAft>
                <a:spcPts val="0"/>
              </a:spcAft>
              <a:buNone/>
            </a:pPr>
            <a:r>
              <a:rPr lang="en-GB" sz="2666"/>
              <a:t>3D photography on your desk</a:t>
            </a:r>
            <a:endParaRPr sz="2666"/>
          </a:p>
        </p:txBody>
      </p:sp>
      <p:sp>
        <p:nvSpPr>
          <p:cNvPr id="135" name="Google Shape;135;p13"/>
          <p:cNvSpPr txBox="1"/>
          <p:nvPr>
            <p:ph idx="1" type="subTitle"/>
          </p:nvPr>
        </p:nvSpPr>
        <p:spPr>
          <a:xfrm>
            <a:off x="5136975" y="3832700"/>
            <a:ext cx="3470700" cy="736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By</a:t>
            </a:r>
            <a:endParaRPr/>
          </a:p>
          <a:p>
            <a:pPr indent="0" lvl="0" marL="0" rtl="0" algn="l">
              <a:spcBef>
                <a:spcPts val="0"/>
              </a:spcBef>
              <a:spcAft>
                <a:spcPts val="0"/>
              </a:spcAft>
              <a:buNone/>
            </a:pPr>
            <a:r>
              <a:rPr lang="en-GB"/>
              <a:t>Ohad Klein 318421476</a:t>
            </a:r>
            <a:endParaRPr/>
          </a:p>
          <a:p>
            <a:pPr indent="0" lvl="0" marL="0" rtl="0" algn="l">
              <a:spcBef>
                <a:spcPts val="0"/>
              </a:spcBef>
              <a:spcAft>
                <a:spcPts val="0"/>
              </a:spcAft>
              <a:buNone/>
            </a:pPr>
            <a:r>
              <a:rPr lang="en-GB"/>
              <a:t>Aviel Raclaw 318965647</a:t>
            </a:r>
            <a:endParaRPr/>
          </a:p>
        </p:txBody>
      </p:sp>
      <p:sp>
        <p:nvSpPr>
          <p:cNvPr id="136" name="Google Shape;136;p13"/>
          <p:cNvSpPr txBox="1"/>
          <p:nvPr>
            <p:ph idx="1" type="subTitle"/>
          </p:nvPr>
        </p:nvSpPr>
        <p:spPr>
          <a:xfrm>
            <a:off x="358000" y="3832700"/>
            <a:ext cx="3470700" cy="73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Based on paper</a:t>
            </a:r>
            <a:endParaRPr/>
          </a:p>
          <a:p>
            <a:pPr indent="0" lvl="0" marL="0" rtl="0" algn="l">
              <a:spcBef>
                <a:spcPts val="0"/>
              </a:spcBef>
              <a:spcAft>
                <a:spcPts val="0"/>
              </a:spcAft>
              <a:buNone/>
            </a:pPr>
            <a:r>
              <a:rPr lang="en-GB" sz="1500" u="sng">
                <a:solidFill>
                  <a:schemeClr val="hlink"/>
                </a:solidFill>
                <a:latin typeface="Arial"/>
                <a:ea typeface="Arial"/>
                <a:cs typeface="Arial"/>
                <a:sym typeface="Arial"/>
                <a:hlinkClick r:id="rId3"/>
              </a:rPr>
              <a:t>paper.dvi (umontreal.ca)</a:t>
            </a:r>
            <a:endParaRPr sz="1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Scene capture</a:t>
            </a:r>
            <a:endParaRPr/>
          </a:p>
        </p:txBody>
      </p:sp>
      <p:sp>
        <p:nvSpPr>
          <p:cNvPr id="202" name="Google Shape;202;p22"/>
          <p:cNvSpPr txBox="1"/>
          <p:nvPr>
            <p:ph idx="1" type="body"/>
          </p:nvPr>
        </p:nvSpPr>
        <p:spPr>
          <a:xfrm>
            <a:off x="1297500" y="1032950"/>
            <a:ext cx="7038900" cy="344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600"/>
              <a:t>We’d now like to get the “shadow time” of each pixel - the first frame in which the pixel is under a shadow. </a:t>
            </a:r>
            <a:endParaRPr sz="1600"/>
          </a:p>
          <a:p>
            <a:pPr indent="0" lvl="0" marL="0" rtl="0" algn="l">
              <a:spcBef>
                <a:spcPts val="1200"/>
              </a:spcBef>
              <a:spcAft>
                <a:spcPts val="0"/>
              </a:spcAft>
              <a:buNone/>
            </a:pPr>
            <a:r>
              <a:rPr lang="en-GB" sz="1600"/>
              <a:t>We will later use the shadow times to infer the 3D location of each pixel.</a:t>
            </a:r>
            <a:endParaRPr sz="1600"/>
          </a:p>
          <a:p>
            <a:pPr indent="-330200" lvl="0" marL="457200" rtl="0" algn="l">
              <a:spcBef>
                <a:spcPts val="1200"/>
              </a:spcBef>
              <a:spcAft>
                <a:spcPts val="0"/>
              </a:spcAft>
              <a:buSzPts val="1600"/>
              <a:buChar char="-"/>
            </a:pPr>
            <a:r>
              <a:rPr lang="en-GB" sz="1600"/>
              <a:t>Initiate a table </a:t>
            </a:r>
            <a:r>
              <a:rPr b="1" lang="en-GB" sz="1600"/>
              <a:t>ts</a:t>
            </a:r>
            <a:r>
              <a:rPr lang="en-GB" sz="1600"/>
              <a:t> with shape == image.shape and values </a:t>
            </a:r>
            <a:r>
              <a:rPr b="1" lang="en-GB" sz="1600"/>
              <a:t>-1</a:t>
            </a:r>
            <a:r>
              <a:rPr lang="en-GB" sz="1600"/>
              <a:t>.</a:t>
            </a:r>
            <a:endParaRPr sz="1600"/>
          </a:p>
          <a:p>
            <a:pPr indent="-330200" lvl="0" marL="457200" rtl="0" algn="l">
              <a:spcBef>
                <a:spcPts val="0"/>
              </a:spcBef>
              <a:spcAft>
                <a:spcPts val="0"/>
              </a:spcAft>
              <a:buSzPts val="1600"/>
              <a:buChar char="-"/>
            </a:pPr>
            <a:r>
              <a:rPr lang="en-GB" sz="1600"/>
              <a:t>Iterate over the frames in the (grayscale) video;</a:t>
            </a:r>
            <a:br>
              <a:rPr lang="en-GB" sz="1600"/>
            </a:br>
            <a:r>
              <a:rPr lang="en-GB" sz="1600"/>
              <a:t>a</a:t>
            </a:r>
            <a:r>
              <a:rPr lang="en-GB" sz="1600"/>
              <a:t>t each frame </a:t>
            </a:r>
            <a:r>
              <a:rPr b="1" lang="en-GB" sz="1600"/>
              <a:t>t</a:t>
            </a:r>
            <a:r>
              <a:rPr lang="en-GB" sz="1600"/>
              <a:t>, </a:t>
            </a:r>
            <a:br>
              <a:rPr lang="en-GB" sz="1600"/>
            </a:br>
            <a:r>
              <a:rPr lang="en-GB" sz="1600"/>
              <a:t>	for each pixel </a:t>
            </a:r>
            <a:r>
              <a:rPr b="1" lang="en-GB" sz="1600"/>
              <a:t>(x,y)</a:t>
            </a:r>
            <a:r>
              <a:rPr lang="en-GB" sz="1600"/>
              <a:t> in the image, </a:t>
            </a:r>
            <a:br>
              <a:rPr lang="en-GB" sz="1600"/>
            </a:br>
            <a:r>
              <a:rPr lang="en-GB" sz="1600"/>
              <a:t>		set ts[x,y] = t if and only if t is the first frame at which: </a:t>
            </a:r>
            <a:br>
              <a:rPr lang="en-GB" sz="1600"/>
            </a:br>
            <a:r>
              <a:rPr lang="en-GB" sz="1600"/>
              <a:t>		|video[t,x,y] - video[0,x,y]| &gt; threshold </a:t>
            </a:r>
            <a:br>
              <a:rPr lang="en-GB" sz="1600"/>
            </a:br>
            <a:r>
              <a:rPr lang="en-GB" sz="1600"/>
              <a:t>		(we set the threshold to 70 like the paper suggests).</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Scene capture</a:t>
            </a:r>
            <a:endParaRPr/>
          </a:p>
        </p:txBody>
      </p:sp>
      <p:sp>
        <p:nvSpPr>
          <p:cNvPr id="208" name="Google Shape;208;p23"/>
          <p:cNvSpPr txBox="1"/>
          <p:nvPr>
            <p:ph idx="1" type="body"/>
          </p:nvPr>
        </p:nvSpPr>
        <p:spPr>
          <a:xfrm>
            <a:off x="1297500" y="1032950"/>
            <a:ext cx="7038900" cy="344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600"/>
              <a:t>Now we wish to find, at each frame </a:t>
            </a:r>
            <a:r>
              <a:rPr b="1" lang="en-GB" sz="1600"/>
              <a:t>t</a:t>
            </a:r>
            <a:r>
              <a:rPr lang="en-GB" sz="1600"/>
              <a:t>, the equation of the shadow line at that frame. The equation can be defined by two points on that line. Like the paper suggests, we take points from both edges of the line - left and right.</a:t>
            </a:r>
            <a:endParaRPr sz="1600"/>
          </a:p>
          <a:p>
            <a:pPr indent="-330200" lvl="0" marL="457200" rtl="0" algn="l">
              <a:spcBef>
                <a:spcPts val="1200"/>
              </a:spcBef>
              <a:spcAft>
                <a:spcPts val="0"/>
              </a:spcAft>
              <a:buSzPts val="1600"/>
              <a:buChar char="-"/>
            </a:pPr>
            <a:r>
              <a:rPr lang="en-GB" sz="1600"/>
              <a:t>Create</a:t>
            </a:r>
            <a:r>
              <a:rPr lang="en-GB" sz="1600"/>
              <a:t> two arrays </a:t>
            </a:r>
            <a:r>
              <a:rPr b="1" lang="en-GB" sz="1600"/>
              <a:t>lefts</a:t>
            </a:r>
            <a:r>
              <a:rPr lang="en-GB" sz="1600"/>
              <a:t>, </a:t>
            </a:r>
            <a:r>
              <a:rPr b="1" lang="en-GB" sz="1600"/>
              <a:t>rights</a:t>
            </a:r>
            <a:r>
              <a:rPr lang="en-GB" sz="1600"/>
              <a:t> of the size of the number of frames in the scanned scene, and fill them with values -1</a:t>
            </a:r>
            <a:endParaRPr sz="1600"/>
          </a:p>
          <a:p>
            <a:pPr indent="-330200" lvl="0" marL="457200" rtl="0" algn="l">
              <a:spcBef>
                <a:spcPts val="0"/>
              </a:spcBef>
              <a:spcAft>
                <a:spcPts val="0"/>
              </a:spcAft>
              <a:buSzPts val="1600"/>
              <a:buChar char="-"/>
            </a:pPr>
            <a:r>
              <a:rPr lang="en-GB" sz="1600"/>
              <a:t>Iterate over the frames, at each frame iterate over the columns of the image: first from left to right in order to find the left point, then in reverse to find the right point.</a:t>
            </a:r>
            <a:endParaRPr sz="1600"/>
          </a:p>
          <a:p>
            <a:pPr indent="-330200" lvl="0" marL="457200" rtl="0" algn="l">
              <a:spcBef>
                <a:spcPts val="0"/>
              </a:spcBef>
              <a:spcAft>
                <a:spcPts val="0"/>
              </a:spcAft>
              <a:buSzPts val="1600"/>
              <a:buChar char="-"/>
            </a:pPr>
            <a:r>
              <a:rPr lang="en-GB" sz="1600"/>
              <a:t>Set lefts[t] (rights[t]) = (x,y) if and only if ts[x,y] = t (x,y enters the shadow at frame t), and all its neighbors x’,y’ hold |ts[x,y] - ts[x’,y’]| &lt;= 1 (to filter out noisy pixels).</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Scene capture</a:t>
            </a:r>
            <a:endParaRPr/>
          </a:p>
        </p:txBody>
      </p:sp>
      <p:sp>
        <p:nvSpPr>
          <p:cNvPr id="214" name="Google Shape;214;p24"/>
          <p:cNvSpPr txBox="1"/>
          <p:nvPr>
            <p:ph idx="1" type="body"/>
          </p:nvPr>
        </p:nvSpPr>
        <p:spPr>
          <a:xfrm>
            <a:off x="1297500" y="1032950"/>
            <a:ext cx="7038900" cy="3892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600"/>
              <a:t>Now that we have the </a:t>
            </a:r>
            <a:r>
              <a:rPr b="1" lang="en-GB" sz="1600"/>
              <a:t>lefts</a:t>
            </a:r>
            <a:r>
              <a:rPr lang="en-GB" sz="1600"/>
              <a:t> and </a:t>
            </a:r>
            <a:r>
              <a:rPr b="1" lang="en-GB" sz="1600"/>
              <a:t>rights</a:t>
            </a:r>
            <a:r>
              <a:rPr lang="en-GB" sz="1600"/>
              <a:t> pixel points of each frame’s shadow line, we are ready to find the 3D location of each pixel in the image.</a:t>
            </a:r>
            <a:endParaRPr sz="1600"/>
          </a:p>
          <a:p>
            <a:pPr indent="0" lvl="0" marL="0" rtl="0" algn="l">
              <a:spcBef>
                <a:spcPts val="1200"/>
              </a:spcBef>
              <a:spcAft>
                <a:spcPts val="0"/>
              </a:spcAft>
              <a:buNone/>
            </a:pPr>
            <a:r>
              <a:rPr lang="en-GB" sz="1600"/>
              <a:t>For pixel (x,y) we infer the 3D location by</a:t>
            </a:r>
            <a:r>
              <a:rPr lang="en-GB" sz="1600"/>
              <a:t> following these steps:</a:t>
            </a:r>
            <a:endParaRPr sz="1600"/>
          </a:p>
          <a:p>
            <a:pPr indent="-330200" lvl="0" marL="457200" rtl="0" algn="l">
              <a:spcBef>
                <a:spcPts val="1200"/>
              </a:spcBef>
              <a:spcAft>
                <a:spcPts val="0"/>
              </a:spcAft>
              <a:buSzPts val="1600"/>
              <a:buChar char="-"/>
            </a:pPr>
            <a:r>
              <a:rPr lang="en-GB" sz="1600"/>
              <a:t>Get </a:t>
            </a:r>
            <a:r>
              <a:rPr b="1" lang="en-GB" sz="1600"/>
              <a:t>t</a:t>
            </a:r>
            <a:r>
              <a:rPr lang="en-GB" sz="1600"/>
              <a:t> = ts[x,y], the index of the frame where (x,y) enters the shadow.</a:t>
            </a:r>
            <a:endParaRPr sz="1600"/>
          </a:p>
          <a:p>
            <a:pPr indent="-330200" lvl="0" marL="457200" rtl="0" algn="l">
              <a:spcBef>
                <a:spcPts val="0"/>
              </a:spcBef>
              <a:spcAft>
                <a:spcPts val="0"/>
              </a:spcAft>
              <a:buSzPts val="1600"/>
              <a:buChar char="-"/>
            </a:pPr>
            <a:r>
              <a:rPr lang="en-GB" sz="1600"/>
              <a:t>Finding the shadow plane:</a:t>
            </a:r>
            <a:endParaRPr sz="1600"/>
          </a:p>
          <a:p>
            <a:pPr indent="-330200" lvl="1" marL="914400" rtl="0" algn="l">
              <a:spcBef>
                <a:spcPts val="0"/>
              </a:spcBef>
              <a:spcAft>
                <a:spcPts val="0"/>
              </a:spcAft>
              <a:buSzPts val="1600"/>
              <a:buChar char="-"/>
            </a:pPr>
            <a:r>
              <a:rPr lang="en-GB" sz="1600"/>
              <a:t>Get </a:t>
            </a:r>
            <a:r>
              <a:rPr b="1" lang="en-GB" sz="1600"/>
              <a:t>a</a:t>
            </a:r>
            <a:r>
              <a:rPr lang="en-GB" sz="1600"/>
              <a:t>, </a:t>
            </a:r>
            <a:r>
              <a:rPr b="1" lang="en-GB" sz="1600"/>
              <a:t>b</a:t>
            </a:r>
            <a:r>
              <a:rPr lang="en-GB" sz="1600"/>
              <a:t> = lefts[t], rights[t], the 2 pixel points on the shadow line edges. Since these points lie on the floor plane, we know that their 3D corresponding points hold Z==0. Using this and the camera matrix, we can solve with SVD to find the point </a:t>
            </a:r>
            <a:r>
              <a:rPr b="1" lang="en-GB" sz="1600"/>
              <a:t>A</a:t>
            </a:r>
            <a:r>
              <a:rPr lang="en-GB" sz="1600"/>
              <a:t> (</a:t>
            </a:r>
            <a:r>
              <a:rPr b="1" lang="en-GB" sz="1600"/>
              <a:t>B</a:t>
            </a:r>
            <a:r>
              <a:rPr lang="en-GB" sz="1600"/>
              <a:t>) = (X,Y,0) such that (X,Y,0)*camera_matrix=a (b).</a:t>
            </a:r>
            <a:endParaRPr sz="1600"/>
          </a:p>
          <a:p>
            <a:pPr indent="-330200" lvl="1" marL="914400" rtl="0" algn="l">
              <a:spcBef>
                <a:spcPts val="0"/>
              </a:spcBef>
              <a:spcAft>
                <a:spcPts val="0"/>
              </a:spcAft>
              <a:buSzPts val="1600"/>
              <a:buChar char="-"/>
            </a:pPr>
            <a:r>
              <a:rPr lang="en-GB" sz="1600"/>
              <a:t>Using </a:t>
            </a:r>
            <a:r>
              <a:rPr b="1" lang="en-GB" sz="1600"/>
              <a:t>A</a:t>
            </a:r>
            <a:r>
              <a:rPr lang="en-GB" sz="1600"/>
              <a:t>, </a:t>
            </a:r>
            <a:r>
              <a:rPr b="1" lang="en-GB" sz="1600"/>
              <a:t>B</a:t>
            </a:r>
            <a:r>
              <a:rPr lang="en-GB" sz="1600"/>
              <a:t> and the light_source we found earlier, we now know the shadow plane equation.</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Scene capture</a:t>
            </a:r>
            <a:endParaRPr/>
          </a:p>
        </p:txBody>
      </p:sp>
      <p:sp>
        <p:nvSpPr>
          <p:cNvPr id="220" name="Google Shape;220;p25"/>
          <p:cNvSpPr txBox="1"/>
          <p:nvPr>
            <p:ph idx="1" type="body"/>
          </p:nvPr>
        </p:nvSpPr>
        <p:spPr>
          <a:xfrm>
            <a:off x="1297500" y="1457150"/>
            <a:ext cx="7038900" cy="302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600"/>
              <a:t>Finding the line between the camera center and (x,y):</a:t>
            </a:r>
            <a:endParaRPr sz="1600"/>
          </a:p>
          <a:p>
            <a:pPr indent="-330200" lvl="0" marL="457200" rtl="0" algn="l">
              <a:spcBef>
                <a:spcPts val="1200"/>
              </a:spcBef>
              <a:spcAft>
                <a:spcPts val="0"/>
              </a:spcAft>
              <a:buSzPts val="1600"/>
              <a:buChar char="-"/>
            </a:pPr>
            <a:r>
              <a:rPr lang="en-GB" sz="1600"/>
              <a:t>We want to find another point on that line, since we do not know the 3D representation of (x,y).</a:t>
            </a:r>
            <a:endParaRPr sz="1600"/>
          </a:p>
          <a:p>
            <a:pPr indent="-330200" lvl="0" marL="457200" rtl="0" algn="l">
              <a:spcBef>
                <a:spcPts val="0"/>
              </a:spcBef>
              <a:spcAft>
                <a:spcPts val="0"/>
              </a:spcAft>
              <a:buSzPts val="1600"/>
              <a:buChar char="-"/>
            </a:pPr>
            <a:r>
              <a:rPr lang="en-GB" sz="1600"/>
              <a:t>Using the same method as with a,b, we assume that (x,y) lies on the floor plane and find the corresponding (X’,Y’,0) point on the plane.</a:t>
            </a:r>
            <a:endParaRPr sz="1600"/>
          </a:p>
          <a:p>
            <a:pPr indent="-330200" lvl="0" marL="457200" rtl="0" algn="l">
              <a:spcBef>
                <a:spcPts val="0"/>
              </a:spcBef>
              <a:spcAft>
                <a:spcPts val="0"/>
              </a:spcAft>
              <a:buSzPts val="1600"/>
              <a:buChar char="-"/>
            </a:pPr>
            <a:r>
              <a:rPr lang="en-GB" sz="1600"/>
              <a:t>The actual 3D representation of (x,y) lies on the line between the camera center and the point (X’,Y’,0).</a:t>
            </a:r>
            <a:endParaRPr sz="1600"/>
          </a:p>
          <a:p>
            <a:pPr indent="0" lvl="0" marL="0" rtl="0" algn="l">
              <a:spcBef>
                <a:spcPts val="1200"/>
              </a:spcBef>
              <a:spcAft>
                <a:spcPts val="1200"/>
              </a:spcAft>
              <a:buNone/>
            </a:pPr>
            <a:r>
              <a:rPr lang="en-GB" sz="1600"/>
              <a:t>Now that we know both the line and the plane which our point lies on, we can find it by intersecting them.</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Scene capture</a:t>
            </a:r>
            <a:endParaRPr/>
          </a:p>
        </p:txBody>
      </p:sp>
      <p:sp>
        <p:nvSpPr>
          <p:cNvPr id="226" name="Google Shape;226;p26"/>
          <p:cNvSpPr txBox="1"/>
          <p:nvPr>
            <p:ph idx="1" type="body"/>
          </p:nvPr>
        </p:nvSpPr>
        <p:spPr>
          <a:xfrm>
            <a:off x="1297500" y="1032950"/>
            <a:ext cx="7038900" cy="382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600"/>
              <a:t>To find </a:t>
            </a:r>
            <a:r>
              <a:rPr lang="en-GB" sz="1600"/>
              <a:t>the </a:t>
            </a:r>
            <a:r>
              <a:rPr lang="en-GB" sz="1600"/>
              <a:t>intersection between the line and the plane we note that:</a:t>
            </a:r>
            <a:endParaRPr sz="1600"/>
          </a:p>
          <a:p>
            <a:pPr indent="-330200" lvl="0" marL="457200" rtl="0" algn="l">
              <a:spcBef>
                <a:spcPts val="1200"/>
              </a:spcBef>
              <a:spcAft>
                <a:spcPts val="0"/>
              </a:spcAft>
              <a:buSzPts val="1600"/>
              <a:buChar char="-"/>
            </a:pPr>
            <a:r>
              <a:rPr lang="en-GB" sz="1600"/>
              <a:t>If the plane is defined by a normal </a:t>
            </a:r>
            <a:r>
              <a:rPr i="1" lang="en-GB" sz="1600"/>
              <a:t>N = (a,b,c)</a:t>
            </a:r>
            <a:r>
              <a:rPr lang="en-GB" sz="1600"/>
              <a:t> and a point </a:t>
            </a:r>
            <a:r>
              <a:rPr i="1" lang="en-GB" sz="1600"/>
              <a:t>pp,</a:t>
            </a:r>
            <a:endParaRPr i="1" sz="1600"/>
          </a:p>
          <a:p>
            <a:pPr indent="-330200" lvl="0" marL="457200" rtl="0" algn="l">
              <a:spcBef>
                <a:spcPts val="0"/>
              </a:spcBef>
              <a:spcAft>
                <a:spcPts val="0"/>
              </a:spcAft>
              <a:buSzPts val="1600"/>
              <a:buChar char="-"/>
            </a:pPr>
            <a:r>
              <a:rPr lang="en-GB" sz="1600"/>
              <a:t>and t</a:t>
            </a:r>
            <a:r>
              <a:rPr lang="en-GB" sz="1600"/>
              <a:t>he line is defined by a point </a:t>
            </a:r>
            <a:r>
              <a:rPr i="1" lang="en-GB" sz="1600"/>
              <a:t>pl</a:t>
            </a:r>
            <a:r>
              <a:rPr lang="en-GB" sz="1600"/>
              <a:t> and vector </a:t>
            </a:r>
            <a:r>
              <a:rPr i="1" lang="en-GB" sz="1600"/>
              <a:t>d</a:t>
            </a:r>
            <a:r>
              <a:rPr lang="en-GB" sz="1600"/>
              <a:t> s.t. </a:t>
            </a:r>
            <a:r>
              <a:rPr i="1" lang="en-GB" sz="1600"/>
              <a:t>pl + t*d</a:t>
            </a:r>
            <a:r>
              <a:rPr lang="en-GB" sz="1600"/>
              <a:t> defines any point on the line,</a:t>
            </a:r>
            <a:endParaRPr sz="1600"/>
          </a:p>
          <a:p>
            <a:pPr indent="-330200" lvl="0" marL="457200" rtl="0" algn="l">
              <a:spcBef>
                <a:spcPts val="0"/>
              </a:spcBef>
              <a:spcAft>
                <a:spcPts val="0"/>
              </a:spcAft>
              <a:buSzPts val="1600"/>
              <a:buChar char="-"/>
            </a:pPr>
            <a:r>
              <a:rPr lang="en-GB" sz="1600"/>
              <a:t>So, a point </a:t>
            </a:r>
            <a:r>
              <a:rPr i="1" lang="en-GB" sz="1600"/>
              <a:t>p0 = pl + t0*d</a:t>
            </a:r>
            <a:r>
              <a:rPr lang="en-GB" sz="1600"/>
              <a:t> lies on the plane iff </a:t>
            </a:r>
            <a:r>
              <a:rPr i="1" lang="en-GB" sz="1600"/>
              <a:t>p0 - pp</a:t>
            </a:r>
            <a:r>
              <a:rPr lang="en-GB" sz="1600"/>
              <a:t> is orthogonal to </a:t>
            </a:r>
            <a:r>
              <a:rPr i="1" lang="en-GB" sz="1600"/>
              <a:t>N</a:t>
            </a:r>
            <a:endParaRPr i="1" sz="1600"/>
          </a:p>
          <a:p>
            <a:pPr indent="-330200" lvl="0" marL="457200" rtl="0" algn="l">
              <a:spcBef>
                <a:spcPts val="0"/>
              </a:spcBef>
              <a:spcAft>
                <a:spcPts val="0"/>
              </a:spcAft>
              <a:buSzPts val="1600"/>
              <a:buChar char="-"/>
            </a:pPr>
            <a:r>
              <a:rPr lang="en-GB" sz="1600"/>
              <a:t>iff </a:t>
            </a:r>
            <a:r>
              <a:rPr i="1" lang="en-GB" sz="1600"/>
              <a:t>dot(N, p0 - pp) = 0</a:t>
            </a:r>
            <a:endParaRPr i="1" sz="1600"/>
          </a:p>
          <a:p>
            <a:pPr indent="-330200" lvl="0" marL="457200" rtl="0" algn="l">
              <a:spcBef>
                <a:spcPts val="0"/>
              </a:spcBef>
              <a:spcAft>
                <a:spcPts val="0"/>
              </a:spcAft>
              <a:buSzPts val="1600"/>
              <a:buChar char="-"/>
            </a:pPr>
            <a:r>
              <a:rPr lang="en-GB" sz="1600"/>
              <a:t>iff </a:t>
            </a:r>
            <a:r>
              <a:rPr i="1" lang="en-GB" sz="1600"/>
              <a:t>dot(N, pl + t0*d - pp) = 0</a:t>
            </a:r>
            <a:endParaRPr i="1" sz="1600"/>
          </a:p>
          <a:p>
            <a:pPr indent="-330200" lvl="0" marL="457200" rtl="0" algn="l">
              <a:spcBef>
                <a:spcPts val="0"/>
              </a:spcBef>
              <a:spcAft>
                <a:spcPts val="0"/>
              </a:spcAft>
              <a:buSzPts val="1600"/>
              <a:buChar char="-"/>
            </a:pPr>
            <a:r>
              <a:rPr lang="en-GB" sz="1600"/>
              <a:t>iff </a:t>
            </a:r>
            <a:r>
              <a:rPr i="1" lang="en-GB" sz="1600"/>
              <a:t>dot(N, pl - pp) + t0 * dot(N, d) = 0</a:t>
            </a:r>
            <a:endParaRPr i="1" sz="1600"/>
          </a:p>
          <a:p>
            <a:pPr indent="-330200" lvl="0" marL="457200" rtl="0" algn="l">
              <a:spcBef>
                <a:spcPts val="0"/>
              </a:spcBef>
              <a:spcAft>
                <a:spcPts val="0"/>
              </a:spcAft>
              <a:buSzPts val="1600"/>
              <a:buChar char="-"/>
            </a:pPr>
            <a:r>
              <a:rPr lang="en-GB" sz="1600"/>
              <a:t>iff </a:t>
            </a:r>
            <a:r>
              <a:rPr i="1" lang="en-GB" sz="1600"/>
              <a:t>t</a:t>
            </a:r>
            <a:r>
              <a:rPr i="1" lang="en-GB" sz="1600"/>
              <a:t>0 = -dot(N, pl - pp) / dot(N, d)</a:t>
            </a:r>
            <a:endParaRPr i="1" sz="1600"/>
          </a:p>
          <a:p>
            <a:pPr indent="0" lvl="0" marL="0" rtl="0" algn="l">
              <a:spcBef>
                <a:spcPts val="1200"/>
              </a:spcBef>
              <a:spcAft>
                <a:spcPts val="1200"/>
              </a:spcAft>
              <a:buNone/>
            </a:pPr>
            <a:r>
              <a:rPr i="1" lang="en-GB" sz="1600"/>
              <a:t>We take </a:t>
            </a:r>
            <a:r>
              <a:rPr b="1" i="1" lang="en-GB" sz="1600"/>
              <a:t>N</a:t>
            </a:r>
            <a:r>
              <a:rPr i="1" lang="en-GB" sz="1600"/>
              <a:t>=(A-light_source)X(B-light_source) and </a:t>
            </a:r>
            <a:r>
              <a:rPr b="1" i="1" lang="en-GB" sz="1600"/>
              <a:t>pp</a:t>
            </a:r>
            <a:r>
              <a:rPr i="1" lang="en-GB" sz="1600"/>
              <a:t>=light_source,</a:t>
            </a:r>
            <a:br>
              <a:rPr i="1" lang="en-GB" sz="1600"/>
            </a:br>
            <a:r>
              <a:rPr i="1" lang="en-GB" sz="1600"/>
              <a:t>a</a:t>
            </a:r>
            <a:r>
              <a:rPr i="1" lang="en-GB" sz="1600"/>
              <a:t>nd  </a:t>
            </a:r>
            <a:r>
              <a:rPr b="1" i="1" lang="en-GB" sz="1600"/>
              <a:t>pl</a:t>
            </a:r>
            <a:r>
              <a:rPr i="1" lang="en-GB" sz="1600"/>
              <a:t>=camera_center and </a:t>
            </a:r>
            <a:r>
              <a:rPr b="1" i="1" lang="en-GB" sz="1600"/>
              <a:t>d</a:t>
            </a:r>
            <a:r>
              <a:rPr i="1" lang="en-GB" sz="1600"/>
              <a:t>=(X’,Y’,0)-camera_center. </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Scene capture</a:t>
            </a:r>
            <a:endParaRPr/>
          </a:p>
        </p:txBody>
      </p:sp>
      <p:sp>
        <p:nvSpPr>
          <p:cNvPr id="232" name="Google Shape;232;p27"/>
          <p:cNvSpPr txBox="1"/>
          <p:nvPr>
            <p:ph idx="1" type="body"/>
          </p:nvPr>
        </p:nvSpPr>
        <p:spPr>
          <a:xfrm>
            <a:off x="1297500" y="1467750"/>
            <a:ext cx="7038900" cy="301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600"/>
              <a:t>Finally, after finding </a:t>
            </a:r>
            <a:r>
              <a:rPr i="1" lang="en-GB" sz="1600"/>
              <a:t>t0</a:t>
            </a:r>
            <a:r>
              <a:rPr lang="en-GB" sz="1600"/>
              <a:t>, we can substitute it for </a:t>
            </a:r>
            <a:r>
              <a:rPr i="1" lang="en-GB" sz="1600"/>
              <a:t>t </a:t>
            </a:r>
            <a:r>
              <a:rPr lang="en-GB" sz="1600"/>
              <a:t>in the line equation to get the 3D coordinates of the pixel (x, y):</a:t>
            </a:r>
            <a:br>
              <a:rPr lang="en-GB" sz="1600"/>
            </a:br>
            <a:endParaRPr sz="1600"/>
          </a:p>
          <a:p>
            <a:pPr indent="0" lvl="0" marL="0" rtl="0" algn="ctr">
              <a:spcBef>
                <a:spcPts val="1200"/>
              </a:spcBef>
              <a:spcAft>
                <a:spcPts val="0"/>
              </a:spcAft>
              <a:buNone/>
            </a:pPr>
            <a:r>
              <a:rPr i="1" lang="en-GB" sz="1600"/>
              <a:t>(X,Y,Z) = camera_center + t0 * ((X’,Y’,0) - camera_center)</a:t>
            </a:r>
            <a:endParaRPr i="1" sz="1600"/>
          </a:p>
          <a:p>
            <a:pPr indent="0" lvl="0" marL="0" rtl="0" algn="l">
              <a:spcBef>
                <a:spcPts val="1200"/>
              </a:spcBef>
              <a:spcAft>
                <a:spcPts val="0"/>
              </a:spcAft>
              <a:buNone/>
            </a:pPr>
            <a:r>
              <a:t/>
            </a:r>
            <a:endParaRPr sz="1600"/>
          </a:p>
          <a:p>
            <a:pPr indent="0" lvl="0" marL="0" rtl="0" algn="l">
              <a:spcBef>
                <a:spcPts val="1200"/>
              </a:spcBef>
              <a:spcAft>
                <a:spcPts val="1200"/>
              </a:spcAft>
              <a:buNone/>
            </a:pPr>
            <a:r>
              <a:rPr lang="en-GB" sz="1600"/>
              <a:t>Following these steps for each pixel (x,y), we infer the entire 3D scene from the 2D video.</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Results</a:t>
            </a:r>
            <a:endParaRPr/>
          </a:p>
        </p:txBody>
      </p:sp>
      <p:pic>
        <p:nvPicPr>
          <p:cNvPr id="238" name="Google Shape;238;p28"/>
          <p:cNvPicPr preferRelativeResize="0"/>
          <p:nvPr/>
        </p:nvPicPr>
        <p:blipFill>
          <a:blip r:embed="rId3">
            <a:alphaModFix/>
          </a:blip>
          <a:stretch>
            <a:fillRect/>
          </a:stretch>
        </p:blipFill>
        <p:spPr>
          <a:xfrm>
            <a:off x="152400" y="1460250"/>
            <a:ext cx="4725534" cy="3530849"/>
          </a:xfrm>
          <a:prstGeom prst="rect">
            <a:avLst/>
          </a:prstGeom>
          <a:noFill/>
          <a:ln>
            <a:noFill/>
          </a:ln>
        </p:spPr>
      </p:pic>
      <p:pic>
        <p:nvPicPr>
          <p:cNvPr id="239" name="Google Shape;239;p28"/>
          <p:cNvPicPr preferRelativeResize="0"/>
          <p:nvPr/>
        </p:nvPicPr>
        <p:blipFill>
          <a:blip r:embed="rId4">
            <a:alphaModFix/>
          </a:blip>
          <a:stretch>
            <a:fillRect/>
          </a:stretch>
        </p:blipFill>
        <p:spPr>
          <a:xfrm>
            <a:off x="5030334" y="1460250"/>
            <a:ext cx="3556178" cy="35308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More Results</a:t>
            </a:r>
            <a:endParaRPr/>
          </a:p>
        </p:txBody>
      </p:sp>
      <p:sp>
        <p:nvSpPr>
          <p:cNvPr id="245" name="Google Shape;245;p29"/>
          <p:cNvSpPr txBox="1"/>
          <p:nvPr/>
        </p:nvSpPr>
        <p:spPr>
          <a:xfrm>
            <a:off x="649875" y="1431750"/>
            <a:ext cx="2227200" cy="7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4100">
                <a:solidFill>
                  <a:schemeClr val="lt1"/>
                </a:solidFill>
                <a:latin typeface="Caveat SemiBold"/>
                <a:ea typeface="Caveat SemiBold"/>
                <a:cs typeface="Caveat SemiBold"/>
                <a:sym typeface="Caveat SemiBold"/>
              </a:rPr>
              <a:t>input</a:t>
            </a:r>
            <a:endParaRPr sz="4100">
              <a:solidFill>
                <a:schemeClr val="lt1"/>
              </a:solidFill>
              <a:latin typeface="Caveat SemiBold"/>
              <a:ea typeface="Caveat SemiBold"/>
              <a:cs typeface="Caveat SemiBold"/>
              <a:sym typeface="Caveat SemiBold"/>
            </a:endParaRPr>
          </a:p>
        </p:txBody>
      </p:sp>
      <p:sp>
        <p:nvSpPr>
          <p:cNvPr id="246" name="Google Shape;246;p29"/>
          <p:cNvSpPr txBox="1"/>
          <p:nvPr/>
        </p:nvSpPr>
        <p:spPr>
          <a:xfrm>
            <a:off x="5186400" y="1431750"/>
            <a:ext cx="2227200" cy="7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4100">
                <a:solidFill>
                  <a:schemeClr val="lt1"/>
                </a:solidFill>
                <a:latin typeface="Caveat SemiBold"/>
                <a:ea typeface="Caveat SemiBold"/>
                <a:cs typeface="Caveat SemiBold"/>
                <a:sym typeface="Caveat SemiBold"/>
              </a:rPr>
              <a:t>output</a:t>
            </a:r>
            <a:endParaRPr sz="4100">
              <a:solidFill>
                <a:schemeClr val="lt1"/>
              </a:solidFill>
              <a:latin typeface="Caveat SemiBold"/>
              <a:ea typeface="Caveat SemiBold"/>
              <a:cs typeface="Caveat SemiBold"/>
              <a:sym typeface="Caveat SemiBold"/>
            </a:endParaRPr>
          </a:p>
        </p:txBody>
      </p:sp>
      <p:pic>
        <p:nvPicPr>
          <p:cNvPr id="247" name="Google Shape;247;p29"/>
          <p:cNvPicPr preferRelativeResize="0"/>
          <p:nvPr/>
        </p:nvPicPr>
        <p:blipFill>
          <a:blip r:embed="rId3">
            <a:alphaModFix/>
          </a:blip>
          <a:stretch>
            <a:fillRect/>
          </a:stretch>
        </p:blipFill>
        <p:spPr>
          <a:xfrm>
            <a:off x="152400" y="2305350"/>
            <a:ext cx="3237313" cy="1928852"/>
          </a:xfrm>
          <a:prstGeom prst="rect">
            <a:avLst/>
          </a:prstGeom>
          <a:noFill/>
          <a:ln>
            <a:noFill/>
          </a:ln>
        </p:spPr>
      </p:pic>
      <p:pic>
        <p:nvPicPr>
          <p:cNvPr id="248" name="Google Shape;248;p29"/>
          <p:cNvPicPr preferRelativeResize="0"/>
          <p:nvPr/>
        </p:nvPicPr>
        <p:blipFill rotWithShape="1">
          <a:blip r:embed="rId4">
            <a:alphaModFix/>
          </a:blip>
          <a:srcRect b="0" l="14564" r="9303" t="0"/>
          <a:stretch/>
        </p:blipFill>
        <p:spPr>
          <a:xfrm>
            <a:off x="3520900" y="2276850"/>
            <a:ext cx="2948226" cy="2226826"/>
          </a:xfrm>
          <a:prstGeom prst="rect">
            <a:avLst/>
          </a:prstGeom>
          <a:noFill/>
          <a:ln>
            <a:noFill/>
          </a:ln>
        </p:spPr>
      </p:pic>
      <p:pic>
        <p:nvPicPr>
          <p:cNvPr id="249" name="Google Shape;249;p29"/>
          <p:cNvPicPr preferRelativeResize="0"/>
          <p:nvPr/>
        </p:nvPicPr>
        <p:blipFill rotWithShape="1">
          <a:blip r:embed="rId5">
            <a:alphaModFix/>
          </a:blip>
          <a:srcRect b="0" l="17015" r="12670" t="0"/>
          <a:stretch/>
        </p:blipFill>
        <p:spPr>
          <a:xfrm>
            <a:off x="6469125" y="2276850"/>
            <a:ext cx="2479824" cy="22268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More </a:t>
            </a:r>
            <a:r>
              <a:rPr lang="en-GB"/>
              <a:t>Results</a:t>
            </a:r>
            <a:endParaRPr/>
          </a:p>
        </p:txBody>
      </p:sp>
      <p:pic>
        <p:nvPicPr>
          <p:cNvPr id="255" name="Google Shape;255;p30"/>
          <p:cNvPicPr preferRelativeResize="0"/>
          <p:nvPr/>
        </p:nvPicPr>
        <p:blipFill>
          <a:blip r:embed="rId3">
            <a:alphaModFix/>
          </a:blip>
          <a:stretch>
            <a:fillRect/>
          </a:stretch>
        </p:blipFill>
        <p:spPr>
          <a:xfrm>
            <a:off x="120575" y="2276850"/>
            <a:ext cx="3285802" cy="1835625"/>
          </a:xfrm>
          <a:prstGeom prst="rect">
            <a:avLst/>
          </a:prstGeom>
          <a:noFill/>
          <a:ln>
            <a:noFill/>
          </a:ln>
        </p:spPr>
      </p:pic>
      <p:sp>
        <p:nvSpPr>
          <p:cNvPr id="256" name="Google Shape;256;p30"/>
          <p:cNvSpPr txBox="1"/>
          <p:nvPr/>
        </p:nvSpPr>
        <p:spPr>
          <a:xfrm>
            <a:off x="649875" y="1431750"/>
            <a:ext cx="2227200" cy="7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4100">
                <a:solidFill>
                  <a:schemeClr val="lt1"/>
                </a:solidFill>
                <a:latin typeface="Caveat SemiBold"/>
                <a:ea typeface="Caveat SemiBold"/>
                <a:cs typeface="Caveat SemiBold"/>
                <a:sym typeface="Caveat SemiBold"/>
              </a:rPr>
              <a:t>input</a:t>
            </a:r>
            <a:endParaRPr sz="4100">
              <a:solidFill>
                <a:schemeClr val="lt1"/>
              </a:solidFill>
              <a:latin typeface="Caveat SemiBold"/>
              <a:ea typeface="Caveat SemiBold"/>
              <a:cs typeface="Caveat SemiBold"/>
              <a:sym typeface="Caveat SemiBold"/>
            </a:endParaRPr>
          </a:p>
        </p:txBody>
      </p:sp>
      <p:pic>
        <p:nvPicPr>
          <p:cNvPr id="257" name="Google Shape;257;p30"/>
          <p:cNvPicPr preferRelativeResize="0"/>
          <p:nvPr/>
        </p:nvPicPr>
        <p:blipFill>
          <a:blip r:embed="rId4">
            <a:alphaModFix/>
          </a:blip>
          <a:stretch>
            <a:fillRect/>
          </a:stretch>
        </p:blipFill>
        <p:spPr>
          <a:xfrm>
            <a:off x="3542112" y="2276850"/>
            <a:ext cx="2754775" cy="2226832"/>
          </a:xfrm>
          <a:prstGeom prst="rect">
            <a:avLst/>
          </a:prstGeom>
          <a:noFill/>
          <a:ln>
            <a:noFill/>
          </a:ln>
        </p:spPr>
      </p:pic>
      <p:sp>
        <p:nvSpPr>
          <p:cNvPr id="258" name="Google Shape;258;p30"/>
          <p:cNvSpPr txBox="1"/>
          <p:nvPr/>
        </p:nvSpPr>
        <p:spPr>
          <a:xfrm>
            <a:off x="5186400" y="1431750"/>
            <a:ext cx="2227200" cy="7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4100">
                <a:solidFill>
                  <a:schemeClr val="lt1"/>
                </a:solidFill>
                <a:latin typeface="Caveat SemiBold"/>
                <a:ea typeface="Caveat SemiBold"/>
                <a:cs typeface="Caveat SemiBold"/>
                <a:sym typeface="Caveat SemiBold"/>
              </a:rPr>
              <a:t>output</a:t>
            </a:r>
            <a:endParaRPr sz="4100">
              <a:solidFill>
                <a:schemeClr val="lt1"/>
              </a:solidFill>
              <a:latin typeface="Caveat SemiBold"/>
              <a:ea typeface="Caveat SemiBold"/>
              <a:cs typeface="Caveat SemiBold"/>
              <a:sym typeface="Caveat SemiBold"/>
            </a:endParaRPr>
          </a:p>
        </p:txBody>
      </p:sp>
      <p:pic>
        <p:nvPicPr>
          <p:cNvPr id="259" name="Google Shape;259;p30"/>
          <p:cNvPicPr preferRelativeResize="0"/>
          <p:nvPr/>
        </p:nvPicPr>
        <p:blipFill>
          <a:blip r:embed="rId5">
            <a:alphaModFix/>
          </a:blip>
          <a:stretch>
            <a:fillRect/>
          </a:stretch>
        </p:blipFill>
        <p:spPr>
          <a:xfrm>
            <a:off x="6296900" y="2276850"/>
            <a:ext cx="2702070" cy="22268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GB" sz="1860"/>
              <a:t>Note the height difference between the pill box and its lid - This emphasizes the process’ sensitivity.</a:t>
            </a:r>
            <a:endParaRPr sz="1860"/>
          </a:p>
        </p:txBody>
      </p:sp>
      <p:pic>
        <p:nvPicPr>
          <p:cNvPr id="265" name="Google Shape;265;p31"/>
          <p:cNvPicPr preferRelativeResize="0"/>
          <p:nvPr/>
        </p:nvPicPr>
        <p:blipFill rotWithShape="1">
          <a:blip r:embed="rId3">
            <a:alphaModFix/>
          </a:blip>
          <a:srcRect b="0" l="28925" r="13501" t="0"/>
          <a:stretch/>
        </p:blipFill>
        <p:spPr>
          <a:xfrm>
            <a:off x="1297500" y="1414725"/>
            <a:ext cx="6319125" cy="3536776"/>
          </a:xfrm>
          <a:prstGeom prst="rect">
            <a:avLst/>
          </a:prstGeom>
          <a:noFill/>
          <a:ln>
            <a:noFill/>
          </a:ln>
        </p:spPr>
      </p:pic>
      <p:sp>
        <p:nvSpPr>
          <p:cNvPr id="266" name="Google Shape;266;p31"/>
          <p:cNvSpPr/>
          <p:nvPr/>
        </p:nvSpPr>
        <p:spPr>
          <a:xfrm>
            <a:off x="5696925" y="3185775"/>
            <a:ext cx="542400" cy="540900"/>
          </a:xfrm>
          <a:prstGeom prst="ellipse">
            <a:avLst/>
          </a:prstGeom>
          <a:noFill/>
          <a:ln cap="flat" cmpd="sng" w="1905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267" name="Google Shape;267;p31"/>
          <p:cNvPicPr preferRelativeResize="0"/>
          <p:nvPr/>
        </p:nvPicPr>
        <p:blipFill rotWithShape="1">
          <a:blip r:embed="rId4">
            <a:alphaModFix/>
          </a:blip>
          <a:srcRect b="45861" l="13179" r="49057" t="0"/>
          <a:stretch/>
        </p:blipFill>
        <p:spPr>
          <a:xfrm rot="-3777996">
            <a:off x="6728905" y="2746290"/>
            <a:ext cx="2147484" cy="171996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The paper in a nutshell</a:t>
            </a:r>
            <a:endParaRPr/>
          </a:p>
        </p:txBody>
      </p:sp>
      <p:sp>
        <p:nvSpPr>
          <p:cNvPr id="142" name="Google Shape;142;p14"/>
          <p:cNvSpPr txBox="1"/>
          <p:nvPr>
            <p:ph idx="1" type="body"/>
          </p:nvPr>
        </p:nvSpPr>
        <p:spPr>
          <a:xfrm>
            <a:off x="1297500" y="1234450"/>
            <a:ext cx="7038900" cy="3244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600"/>
              <a:t>The paper aims to reconstruct a 3D scene from a degenerate 2D setup, taken from a single non-moving camera. </a:t>
            </a:r>
            <a:endParaRPr sz="1600"/>
          </a:p>
          <a:p>
            <a:pPr indent="0" lvl="0" marL="0" rtl="0" algn="l">
              <a:spcBef>
                <a:spcPts val="1200"/>
              </a:spcBef>
              <a:spcAft>
                <a:spcPts val="0"/>
              </a:spcAft>
              <a:buNone/>
            </a:pPr>
            <a:r>
              <a:rPr lang="en-GB" sz="1600"/>
              <a:t>Using shadows cast on the scene and projective geometry, one is able to find the 3D location of each pixel in the image, with respect to some predefined coordinate system.</a:t>
            </a:r>
            <a:endParaRPr sz="1600"/>
          </a:p>
          <a:p>
            <a:pPr indent="0" lvl="0" marL="0" rtl="0" algn="l">
              <a:spcBef>
                <a:spcPts val="1200"/>
              </a:spcBef>
              <a:spcAft>
                <a:spcPts val="0"/>
              </a:spcAft>
              <a:buNone/>
            </a:pPr>
            <a:r>
              <a:rPr lang="en-GB" sz="1600"/>
              <a:t>At each frame a pencil casts on the scene </a:t>
            </a:r>
            <a:r>
              <a:rPr lang="en-GB" sz="1600"/>
              <a:t>a straight shadow line</a:t>
            </a:r>
            <a:r>
              <a:rPr lang="en-GB" sz="1600"/>
              <a:t>, which bends in </a:t>
            </a:r>
            <a:r>
              <a:rPr lang="en-GB" sz="1600"/>
              <a:t>correspondence</a:t>
            </a:r>
            <a:r>
              <a:rPr lang="en-GB" sz="1600"/>
              <a:t> to object height.</a:t>
            </a:r>
            <a:endParaRPr sz="1600"/>
          </a:p>
          <a:p>
            <a:pPr indent="0" lvl="0" marL="0" rtl="0" algn="l">
              <a:spcBef>
                <a:spcPts val="1200"/>
              </a:spcBef>
              <a:spcAft>
                <a:spcPts val="1200"/>
              </a:spcAft>
              <a:buNone/>
            </a:pPr>
            <a:r>
              <a:rPr lang="en-GB" sz="1600"/>
              <a:t>This method provides us with temporal information regarding each pixel, and with this information we are able to construct the 3D scene.</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Limitations</a:t>
            </a:r>
            <a:endParaRPr/>
          </a:p>
        </p:txBody>
      </p:sp>
      <p:sp>
        <p:nvSpPr>
          <p:cNvPr id="273" name="Google Shape;273;p32"/>
          <p:cNvSpPr txBox="1"/>
          <p:nvPr>
            <p:ph idx="1" type="body"/>
          </p:nvPr>
        </p:nvSpPr>
        <p:spPr>
          <a:xfrm>
            <a:off x="1297500" y="1032950"/>
            <a:ext cx="7038900" cy="2566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600"/>
              <a:t>From trial and error, we discovered that this algorithm fails to generate a good 3D scene when one of the following holds:</a:t>
            </a:r>
            <a:endParaRPr sz="1600"/>
          </a:p>
          <a:p>
            <a:pPr indent="-330200" lvl="0" marL="457200" rtl="0" algn="l">
              <a:spcBef>
                <a:spcPts val="1200"/>
              </a:spcBef>
              <a:spcAft>
                <a:spcPts val="0"/>
              </a:spcAft>
              <a:buSzPts val="1600"/>
              <a:buChar char="-"/>
            </a:pPr>
            <a:r>
              <a:rPr lang="en-GB" sz="1600"/>
              <a:t>The background of the scene is not bright enough, or has some darker areas.</a:t>
            </a:r>
            <a:endParaRPr sz="1600"/>
          </a:p>
          <a:p>
            <a:pPr indent="-330200" lvl="0" marL="457200" rtl="0" algn="l">
              <a:spcBef>
                <a:spcPts val="0"/>
              </a:spcBef>
              <a:spcAft>
                <a:spcPts val="0"/>
              </a:spcAft>
              <a:buSzPts val="1600"/>
              <a:buChar char="-"/>
            </a:pPr>
            <a:r>
              <a:rPr lang="en-GB" sz="1600"/>
              <a:t>The items that are scanned are not bright enough, or have some darker areas.</a:t>
            </a:r>
            <a:endParaRPr sz="1600"/>
          </a:p>
          <a:p>
            <a:pPr indent="0" lvl="0" marL="0" rtl="0" algn="l">
              <a:spcBef>
                <a:spcPts val="1200"/>
              </a:spcBef>
              <a:spcAft>
                <a:spcPts val="1200"/>
              </a:spcAft>
              <a:buNone/>
            </a:pPr>
            <a:r>
              <a:t/>
            </a:r>
            <a:endParaRPr sz="1600"/>
          </a:p>
        </p:txBody>
      </p:sp>
      <p:pic>
        <p:nvPicPr>
          <p:cNvPr id="274" name="Google Shape;274;p32"/>
          <p:cNvPicPr preferRelativeResize="0"/>
          <p:nvPr/>
        </p:nvPicPr>
        <p:blipFill rotWithShape="1">
          <a:blip r:embed="rId3">
            <a:alphaModFix/>
          </a:blip>
          <a:srcRect b="44391" l="0" r="0" t="0"/>
          <a:stretch/>
        </p:blipFill>
        <p:spPr>
          <a:xfrm>
            <a:off x="1815600" y="3075175"/>
            <a:ext cx="1919525" cy="1897627"/>
          </a:xfrm>
          <a:prstGeom prst="rect">
            <a:avLst/>
          </a:prstGeom>
          <a:noFill/>
          <a:ln>
            <a:noFill/>
          </a:ln>
        </p:spPr>
      </p:pic>
      <p:pic>
        <p:nvPicPr>
          <p:cNvPr id="275" name="Google Shape;275;p32"/>
          <p:cNvPicPr preferRelativeResize="0"/>
          <p:nvPr/>
        </p:nvPicPr>
        <p:blipFill>
          <a:blip r:embed="rId4">
            <a:alphaModFix/>
          </a:blip>
          <a:stretch>
            <a:fillRect/>
          </a:stretch>
        </p:blipFill>
        <p:spPr>
          <a:xfrm>
            <a:off x="5289663" y="3075175"/>
            <a:ext cx="2020663" cy="1897625"/>
          </a:xfrm>
          <a:prstGeom prst="rect">
            <a:avLst/>
          </a:prstGeom>
          <a:noFill/>
          <a:ln>
            <a:noFill/>
          </a:ln>
        </p:spPr>
      </p:pic>
      <p:sp>
        <p:nvSpPr>
          <p:cNvPr id="276" name="Google Shape;276;p32"/>
          <p:cNvSpPr/>
          <p:nvPr/>
        </p:nvSpPr>
        <p:spPr>
          <a:xfrm>
            <a:off x="4051488" y="3711075"/>
            <a:ext cx="1041000" cy="625800"/>
          </a:xfrm>
          <a:prstGeom prst="rightArrow">
            <a:avLst>
              <a:gd fmla="val 50000" name="adj1"/>
              <a:gd fmla="val 50000" name="adj2"/>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Ideas for future exploration</a:t>
            </a:r>
            <a:endParaRPr/>
          </a:p>
        </p:txBody>
      </p:sp>
      <p:sp>
        <p:nvSpPr>
          <p:cNvPr id="282" name="Google Shape;282;p33"/>
          <p:cNvSpPr txBox="1"/>
          <p:nvPr>
            <p:ph idx="1" type="body"/>
          </p:nvPr>
        </p:nvSpPr>
        <p:spPr>
          <a:xfrm>
            <a:off x="1297500" y="1032950"/>
            <a:ext cx="7038900" cy="25665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SzPts val="1600"/>
              <a:buChar char="-"/>
            </a:pPr>
            <a:r>
              <a:rPr lang="en-GB" sz="1600"/>
              <a:t>I</a:t>
            </a:r>
            <a:r>
              <a:rPr lang="en-GB" sz="1600"/>
              <a:t>ncrease the contrast of the image to make light pixels lighter and dark pixels darker, and see if this makes the result more clear, since by doing this we can get rid of some of the noise in the image.</a:t>
            </a:r>
            <a:endParaRPr sz="1600"/>
          </a:p>
          <a:p>
            <a:pPr indent="-330200" lvl="0" marL="457200" rtl="0" algn="l">
              <a:spcBef>
                <a:spcPts val="0"/>
              </a:spcBef>
              <a:spcAft>
                <a:spcPts val="0"/>
              </a:spcAft>
              <a:buSzPts val="1600"/>
              <a:buChar char="-"/>
            </a:pPr>
            <a:r>
              <a:rPr lang="en-GB" sz="1600"/>
              <a:t>Playing with the threshold value to make the shadow detection more \ less sensitive.</a:t>
            </a:r>
            <a:endParaRPr sz="1600"/>
          </a:p>
          <a:p>
            <a:pPr indent="-330200" lvl="0" marL="457200" rtl="0" algn="l">
              <a:spcBef>
                <a:spcPts val="0"/>
              </a:spcBef>
              <a:spcAft>
                <a:spcPts val="0"/>
              </a:spcAft>
              <a:buSzPts val="1600"/>
              <a:buChar char="-"/>
            </a:pPr>
            <a:r>
              <a:rPr lang="en-GB" sz="1600"/>
              <a:t>Make a scan “ensemble”: run the scan multiple times from different shadow angles (by moving the light source and the pencil) and take the 3D points as a weighted average of the different results, to get a clear and full coverage of the scene.</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The paper in a nutshell</a:t>
            </a:r>
            <a:endParaRPr/>
          </a:p>
        </p:txBody>
      </p:sp>
      <p:sp>
        <p:nvSpPr>
          <p:cNvPr id="148" name="Google Shape;148;p15"/>
          <p:cNvSpPr txBox="1"/>
          <p:nvPr>
            <p:ph idx="1" type="body"/>
          </p:nvPr>
        </p:nvSpPr>
        <p:spPr>
          <a:xfrm>
            <a:off x="1297500" y="1567550"/>
            <a:ext cx="3975300" cy="2975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sz="1600"/>
              <a:t>The 3D location of each pixel on the shadow line is computed as the intersection between:</a:t>
            </a:r>
            <a:endParaRPr sz="1600"/>
          </a:p>
          <a:p>
            <a:pPr indent="-330200" lvl="0" marL="457200" rtl="0" algn="l">
              <a:spcBef>
                <a:spcPts val="1200"/>
              </a:spcBef>
              <a:spcAft>
                <a:spcPts val="0"/>
              </a:spcAft>
              <a:buSzPts val="1600"/>
              <a:buChar char="-"/>
            </a:pPr>
            <a:r>
              <a:rPr lang="en-GB" sz="1600"/>
              <a:t>a line determined by the camera center and the pixel’s projection on the floor plane.</a:t>
            </a:r>
            <a:endParaRPr sz="1600"/>
          </a:p>
          <a:p>
            <a:pPr indent="-330200" lvl="0" marL="457200" rtl="0" algn="l">
              <a:spcBef>
                <a:spcPts val="0"/>
              </a:spcBef>
              <a:spcAft>
                <a:spcPts val="0"/>
              </a:spcAft>
              <a:buSzPts val="1600"/>
              <a:buChar char="-"/>
            </a:pPr>
            <a:r>
              <a:rPr lang="en-GB" sz="1600"/>
              <a:t>A plane determined by two points on both edges of the shadow line, and the light source location.</a:t>
            </a:r>
            <a:endParaRPr sz="1600"/>
          </a:p>
          <a:p>
            <a:pPr indent="0" lvl="0" marL="0" rtl="0" algn="l">
              <a:spcBef>
                <a:spcPts val="1200"/>
              </a:spcBef>
              <a:spcAft>
                <a:spcPts val="1200"/>
              </a:spcAft>
              <a:buNone/>
            </a:pPr>
            <a:r>
              <a:t/>
            </a:r>
            <a:endParaRPr/>
          </a:p>
        </p:txBody>
      </p:sp>
      <p:pic>
        <p:nvPicPr>
          <p:cNvPr id="149" name="Google Shape;149;p15"/>
          <p:cNvPicPr preferRelativeResize="0"/>
          <p:nvPr/>
        </p:nvPicPr>
        <p:blipFill>
          <a:blip r:embed="rId3">
            <a:alphaModFix/>
          </a:blip>
          <a:stretch>
            <a:fillRect/>
          </a:stretch>
        </p:blipFill>
        <p:spPr>
          <a:xfrm>
            <a:off x="5324477" y="653925"/>
            <a:ext cx="3638667" cy="3835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3300"/>
              <a:t>Our steps for generating a 3D scene</a:t>
            </a:r>
            <a:endParaRPr sz="3566"/>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Initial setup - defining the coordinate system &amp; </a:t>
            </a:r>
            <a:r>
              <a:rPr lang="en-GB"/>
              <a:t>locating camera center</a:t>
            </a:r>
            <a:endParaRPr/>
          </a:p>
        </p:txBody>
      </p:sp>
      <p:sp>
        <p:nvSpPr>
          <p:cNvPr id="160" name="Google Shape;160;p17"/>
          <p:cNvSpPr txBox="1"/>
          <p:nvPr>
            <p:ph idx="1" type="body"/>
          </p:nvPr>
        </p:nvSpPr>
        <p:spPr>
          <a:xfrm>
            <a:off x="634500" y="1567550"/>
            <a:ext cx="5470800" cy="3124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GB" sz="1600"/>
              <a:t>After setting </a:t>
            </a:r>
            <a:r>
              <a:rPr lang="en-GB" sz="1600"/>
              <a:t>up a clean white background for the scan (to avoid noise), set up the camera.</a:t>
            </a:r>
            <a:endParaRPr sz="1600"/>
          </a:p>
          <a:p>
            <a:pPr indent="0" lvl="0" marL="0" rtl="0" algn="l">
              <a:spcBef>
                <a:spcPts val="1200"/>
              </a:spcBef>
              <a:spcAft>
                <a:spcPts val="0"/>
              </a:spcAft>
              <a:buNone/>
            </a:pPr>
            <a:r>
              <a:rPr lang="en-GB" sz="1600"/>
              <a:t>Finding camera calibration:</a:t>
            </a:r>
            <a:endParaRPr sz="1600"/>
          </a:p>
          <a:p>
            <a:pPr indent="-322580" lvl="0" marL="457200" rtl="0" algn="l">
              <a:spcBef>
                <a:spcPts val="1200"/>
              </a:spcBef>
              <a:spcAft>
                <a:spcPts val="0"/>
              </a:spcAft>
              <a:buSzPct val="100000"/>
              <a:buChar char="-"/>
            </a:pPr>
            <a:r>
              <a:rPr lang="en-GB" sz="1600"/>
              <a:t>Using 2 checkerboards placed perpendicular to one another, choose a point as the origin.</a:t>
            </a:r>
            <a:endParaRPr sz="1600"/>
          </a:p>
          <a:p>
            <a:pPr indent="-322580" lvl="0" marL="457200" rtl="0" algn="l">
              <a:spcBef>
                <a:spcPts val="0"/>
              </a:spcBef>
              <a:spcAft>
                <a:spcPts val="0"/>
              </a:spcAft>
              <a:buSzPct val="100000"/>
              <a:buChar char="-"/>
            </a:pPr>
            <a:r>
              <a:rPr lang="en-GB" sz="1600"/>
              <a:t>Choose </a:t>
            </a:r>
            <a:r>
              <a:rPr lang="en-GB" sz="1600"/>
              <a:t>6</a:t>
            </a:r>
            <a:r>
              <a:rPr lang="en-GB" sz="1600"/>
              <a:t> independent points on the checkerboards, and match the 3D coordinate points to their </a:t>
            </a:r>
            <a:r>
              <a:rPr lang="en-GB" sz="1600"/>
              <a:t>corresponding</a:t>
            </a:r>
            <a:r>
              <a:rPr lang="en-GB" sz="1600"/>
              <a:t> 2D pixel coordinates in the image.</a:t>
            </a:r>
            <a:endParaRPr sz="1600"/>
          </a:p>
          <a:p>
            <a:pPr indent="-322580" lvl="0" marL="457200" rtl="0" algn="l">
              <a:spcBef>
                <a:spcPts val="0"/>
              </a:spcBef>
              <a:spcAft>
                <a:spcPts val="0"/>
              </a:spcAft>
              <a:buSzPct val="100000"/>
              <a:buChar char="-"/>
            </a:pPr>
            <a:r>
              <a:rPr lang="en-GB" sz="1600"/>
              <a:t>Using SVD, perform </a:t>
            </a:r>
            <a:r>
              <a:rPr lang="en-GB" sz="1600"/>
              <a:t>extrinsic camera calibration and get the camera matrix.</a:t>
            </a:r>
            <a:endParaRPr sz="1600"/>
          </a:p>
          <a:p>
            <a:pPr indent="-322580" lvl="0" marL="457200" rtl="0" algn="l">
              <a:spcBef>
                <a:spcPts val="0"/>
              </a:spcBef>
              <a:spcAft>
                <a:spcPts val="0"/>
              </a:spcAft>
              <a:buSzPct val="100000"/>
              <a:buChar char="-"/>
            </a:pPr>
            <a:r>
              <a:rPr lang="en-GB" sz="1600"/>
              <a:t>Take the camera center coordinates as the null space of the camera matrix.</a:t>
            </a:r>
            <a:endParaRPr sz="1600"/>
          </a:p>
        </p:txBody>
      </p:sp>
      <p:pic>
        <p:nvPicPr>
          <p:cNvPr id="161" name="Google Shape;161;p17"/>
          <p:cNvPicPr preferRelativeResize="0"/>
          <p:nvPr/>
        </p:nvPicPr>
        <p:blipFill rotWithShape="1">
          <a:blip r:embed="rId3">
            <a:alphaModFix/>
          </a:blip>
          <a:srcRect b="0" l="0" r="24516" t="0"/>
          <a:stretch/>
        </p:blipFill>
        <p:spPr>
          <a:xfrm>
            <a:off x="6257700" y="1500625"/>
            <a:ext cx="2725325" cy="2030900"/>
          </a:xfrm>
          <a:prstGeom prst="rect">
            <a:avLst/>
          </a:prstGeom>
          <a:noFill/>
          <a:ln>
            <a:noFill/>
          </a:ln>
        </p:spPr>
      </p:pic>
      <p:pic>
        <p:nvPicPr>
          <p:cNvPr id="162" name="Google Shape;162;p17"/>
          <p:cNvPicPr preferRelativeResize="0"/>
          <p:nvPr/>
        </p:nvPicPr>
        <p:blipFill>
          <a:blip r:embed="rId4">
            <a:alphaModFix/>
          </a:blip>
          <a:stretch>
            <a:fillRect/>
          </a:stretch>
        </p:blipFill>
        <p:spPr>
          <a:xfrm>
            <a:off x="6184900" y="3683922"/>
            <a:ext cx="2959100" cy="632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1297500" y="393750"/>
            <a:ext cx="74328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Initial setup - light source</a:t>
            </a:r>
            <a:endParaRPr/>
          </a:p>
        </p:txBody>
      </p:sp>
      <p:sp>
        <p:nvSpPr>
          <p:cNvPr id="168" name="Google Shape;168;p18"/>
          <p:cNvSpPr txBox="1"/>
          <p:nvPr>
            <p:ph idx="1" type="body"/>
          </p:nvPr>
        </p:nvSpPr>
        <p:spPr>
          <a:xfrm>
            <a:off x="1297500" y="1026750"/>
            <a:ext cx="7038900" cy="237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600"/>
              <a:t>Set up light source. Using a pencil of known length in the coordinate system units, we can find the light source location in the 3D coordinate system:</a:t>
            </a:r>
            <a:endParaRPr sz="1600"/>
          </a:p>
          <a:p>
            <a:pPr indent="-330200" lvl="0" marL="457200" rtl="0" algn="l">
              <a:spcBef>
                <a:spcPts val="1200"/>
              </a:spcBef>
              <a:spcAft>
                <a:spcPts val="0"/>
              </a:spcAft>
              <a:buSzPts val="1600"/>
              <a:buChar char="-"/>
            </a:pPr>
            <a:r>
              <a:rPr lang="en-GB" sz="1600"/>
              <a:t>Get at least 2 photos of the pencil standing up in different locations.</a:t>
            </a:r>
            <a:endParaRPr sz="1600"/>
          </a:p>
          <a:p>
            <a:pPr indent="-330200" lvl="0" marL="457200" rtl="0" algn="l">
              <a:spcBef>
                <a:spcPts val="0"/>
              </a:spcBef>
              <a:spcAft>
                <a:spcPts val="0"/>
              </a:spcAft>
              <a:buSzPts val="1600"/>
              <a:buChar char="-"/>
            </a:pPr>
            <a:r>
              <a:rPr lang="en-GB" sz="1600"/>
              <a:t>(In practice we took 3 photos.)</a:t>
            </a:r>
            <a:endParaRPr sz="1600"/>
          </a:p>
        </p:txBody>
      </p:sp>
      <p:pic>
        <p:nvPicPr>
          <p:cNvPr id="169" name="Google Shape;169;p18"/>
          <p:cNvPicPr preferRelativeResize="0"/>
          <p:nvPr/>
        </p:nvPicPr>
        <p:blipFill>
          <a:blip r:embed="rId3">
            <a:alphaModFix/>
          </a:blip>
          <a:stretch>
            <a:fillRect/>
          </a:stretch>
        </p:blipFill>
        <p:spPr>
          <a:xfrm>
            <a:off x="106075" y="3440575"/>
            <a:ext cx="2629152" cy="1478901"/>
          </a:xfrm>
          <a:prstGeom prst="rect">
            <a:avLst/>
          </a:prstGeom>
          <a:noFill/>
          <a:ln>
            <a:noFill/>
          </a:ln>
        </p:spPr>
      </p:pic>
      <p:pic>
        <p:nvPicPr>
          <p:cNvPr id="170" name="Google Shape;170;p18"/>
          <p:cNvPicPr preferRelativeResize="0"/>
          <p:nvPr/>
        </p:nvPicPr>
        <p:blipFill>
          <a:blip r:embed="rId4">
            <a:alphaModFix/>
          </a:blip>
          <a:stretch>
            <a:fillRect/>
          </a:stretch>
        </p:blipFill>
        <p:spPr>
          <a:xfrm>
            <a:off x="3257423" y="3440584"/>
            <a:ext cx="2629152" cy="1478893"/>
          </a:xfrm>
          <a:prstGeom prst="rect">
            <a:avLst/>
          </a:prstGeom>
          <a:noFill/>
          <a:ln>
            <a:noFill/>
          </a:ln>
        </p:spPr>
      </p:pic>
      <p:pic>
        <p:nvPicPr>
          <p:cNvPr id="171" name="Google Shape;171;p18"/>
          <p:cNvPicPr preferRelativeResize="0"/>
          <p:nvPr/>
        </p:nvPicPr>
        <p:blipFill>
          <a:blip r:embed="rId5">
            <a:alphaModFix/>
          </a:blip>
          <a:stretch>
            <a:fillRect/>
          </a:stretch>
        </p:blipFill>
        <p:spPr>
          <a:xfrm>
            <a:off x="6408775" y="3440583"/>
            <a:ext cx="2629152" cy="147889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9"/>
          <p:cNvSpPr txBox="1"/>
          <p:nvPr>
            <p:ph type="title"/>
          </p:nvPr>
        </p:nvSpPr>
        <p:spPr>
          <a:xfrm>
            <a:off x="1297500" y="393750"/>
            <a:ext cx="74328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Initial setup - light source</a:t>
            </a:r>
            <a:endParaRPr/>
          </a:p>
        </p:txBody>
      </p:sp>
      <p:sp>
        <p:nvSpPr>
          <p:cNvPr id="177" name="Google Shape;177;p19"/>
          <p:cNvSpPr txBox="1"/>
          <p:nvPr>
            <p:ph idx="1" type="body"/>
          </p:nvPr>
        </p:nvSpPr>
        <p:spPr>
          <a:xfrm>
            <a:off x="1011000" y="1026675"/>
            <a:ext cx="7931400" cy="3813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GB" sz="1600"/>
              <a:t>Using the camera matrix, get the 3D locations of the pencil tip shadow and the pencil base (assuming Z=0). The pencil tip is obtained by known height.</a:t>
            </a:r>
            <a:endParaRPr sz="1600"/>
          </a:p>
          <a:p>
            <a:pPr indent="-330200" lvl="0" marL="457200" rtl="0" algn="l">
              <a:spcBef>
                <a:spcPts val="0"/>
              </a:spcBef>
              <a:spcAft>
                <a:spcPts val="0"/>
              </a:spcAft>
              <a:buSzPts val="1600"/>
              <a:buChar char="-"/>
            </a:pPr>
            <a:r>
              <a:rPr lang="en-GB" sz="1600"/>
              <a:t>Assuming lines on floor are 2D (so they must intersect unless parallel), we'll find their 2D intersection which is the x,y coordinates of the light source.</a:t>
            </a:r>
            <a:endParaRPr sz="1600"/>
          </a:p>
          <a:p>
            <a:pPr indent="-330200" lvl="0" marL="457200" rtl="0" algn="l">
              <a:spcBef>
                <a:spcPts val="0"/>
              </a:spcBef>
              <a:spcAft>
                <a:spcPts val="0"/>
              </a:spcAft>
              <a:buSzPts val="1600"/>
              <a:buChar char="-"/>
            </a:pPr>
            <a:r>
              <a:rPr lang="en-GB" sz="1600"/>
              <a:t>(In practice, we find the intersection of each pair of 2 lines, and later we take the mean of all intersections.)</a:t>
            </a:r>
            <a:endParaRPr sz="1600"/>
          </a:p>
        </p:txBody>
      </p:sp>
      <p:pic>
        <p:nvPicPr>
          <p:cNvPr id="178" name="Google Shape;178;p19"/>
          <p:cNvPicPr preferRelativeResize="0"/>
          <p:nvPr/>
        </p:nvPicPr>
        <p:blipFill>
          <a:blip r:embed="rId3">
            <a:alphaModFix/>
          </a:blip>
          <a:stretch>
            <a:fillRect/>
          </a:stretch>
        </p:blipFill>
        <p:spPr>
          <a:xfrm>
            <a:off x="106075" y="3440575"/>
            <a:ext cx="2629152" cy="1478901"/>
          </a:xfrm>
          <a:prstGeom prst="rect">
            <a:avLst/>
          </a:prstGeom>
          <a:noFill/>
          <a:ln>
            <a:noFill/>
          </a:ln>
        </p:spPr>
      </p:pic>
      <p:pic>
        <p:nvPicPr>
          <p:cNvPr id="179" name="Google Shape;179;p19"/>
          <p:cNvPicPr preferRelativeResize="0"/>
          <p:nvPr/>
        </p:nvPicPr>
        <p:blipFill>
          <a:blip r:embed="rId4">
            <a:alphaModFix/>
          </a:blip>
          <a:stretch>
            <a:fillRect/>
          </a:stretch>
        </p:blipFill>
        <p:spPr>
          <a:xfrm>
            <a:off x="3257423" y="3440584"/>
            <a:ext cx="2629152" cy="1478893"/>
          </a:xfrm>
          <a:prstGeom prst="rect">
            <a:avLst/>
          </a:prstGeom>
          <a:noFill/>
          <a:ln>
            <a:noFill/>
          </a:ln>
        </p:spPr>
      </p:pic>
      <p:pic>
        <p:nvPicPr>
          <p:cNvPr id="180" name="Google Shape;180;p19"/>
          <p:cNvPicPr preferRelativeResize="0"/>
          <p:nvPr/>
        </p:nvPicPr>
        <p:blipFill>
          <a:blip r:embed="rId5">
            <a:alphaModFix/>
          </a:blip>
          <a:stretch>
            <a:fillRect/>
          </a:stretch>
        </p:blipFill>
        <p:spPr>
          <a:xfrm>
            <a:off x="6408775" y="3440583"/>
            <a:ext cx="2629152" cy="147889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0"/>
          <p:cNvSpPr txBox="1"/>
          <p:nvPr>
            <p:ph type="title"/>
          </p:nvPr>
        </p:nvSpPr>
        <p:spPr>
          <a:xfrm>
            <a:off x="1297500" y="393750"/>
            <a:ext cx="74328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Initial setup - light source</a:t>
            </a:r>
            <a:endParaRPr/>
          </a:p>
        </p:txBody>
      </p:sp>
      <p:sp>
        <p:nvSpPr>
          <p:cNvPr id="186" name="Google Shape;186;p20"/>
          <p:cNvSpPr txBox="1"/>
          <p:nvPr>
            <p:ph idx="1" type="body"/>
          </p:nvPr>
        </p:nvSpPr>
        <p:spPr>
          <a:xfrm>
            <a:off x="1048200" y="952425"/>
            <a:ext cx="7931400" cy="24138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GB" sz="1600"/>
              <a:t>To find the Z coordinate of the light source, we compute for some pair (pencil tip shadow, pencil tip) the direction vector </a:t>
            </a:r>
            <a:r>
              <a:rPr b="1" lang="en-GB" sz="1600"/>
              <a:t>d</a:t>
            </a:r>
            <a:r>
              <a:rPr lang="en-GB" sz="1600"/>
              <a:t> which defines the line between tips </a:t>
            </a:r>
            <a:r>
              <a:rPr i="1" lang="en-GB" sz="1600"/>
              <a:t>shadow_tip + t*d</a:t>
            </a:r>
            <a:r>
              <a:rPr lang="en-GB" sz="1600"/>
              <a:t>. Noting that the light source is also on this line, we find the </a:t>
            </a:r>
            <a:r>
              <a:rPr b="1" lang="en-GB" sz="1600"/>
              <a:t>t</a:t>
            </a:r>
            <a:r>
              <a:rPr lang="en-GB" sz="1600"/>
              <a:t> for which </a:t>
            </a:r>
            <a:r>
              <a:rPr i="1" lang="en-GB" sz="1600"/>
              <a:t>light_source = shadow_tip + t*d </a:t>
            </a:r>
            <a:r>
              <a:rPr lang="en-GB" sz="1600"/>
              <a:t>and use it to find Z.</a:t>
            </a:r>
            <a:endParaRPr sz="1600"/>
          </a:p>
          <a:p>
            <a:pPr indent="-330200" lvl="0" marL="457200" rtl="0" algn="l">
              <a:spcBef>
                <a:spcPts val="0"/>
              </a:spcBef>
              <a:spcAft>
                <a:spcPts val="0"/>
              </a:spcAft>
              <a:buSzPts val="1600"/>
              <a:buChar char="-"/>
            </a:pPr>
            <a:r>
              <a:rPr lang="en-GB" sz="1600"/>
              <a:t>(In practice, we already computed 3 possibilities for the X,Y of the light source, so we can compute </a:t>
            </a:r>
            <a:r>
              <a:rPr i="1" lang="en-GB" sz="1600"/>
              <a:t>t = (X - shadow_tip_x) / d.</a:t>
            </a:r>
            <a:r>
              <a:rPr lang="en-GB" sz="1600"/>
              <a:t> Then we get </a:t>
            </a:r>
            <a:r>
              <a:rPr i="1" lang="en-GB" sz="1600"/>
              <a:t>Z = shadow_tip_z + t*d.</a:t>
            </a:r>
            <a:r>
              <a:rPr lang="en-GB" sz="1600"/>
              <a:t>)</a:t>
            </a:r>
            <a:endParaRPr sz="1600"/>
          </a:p>
          <a:p>
            <a:pPr indent="-330200" lvl="0" marL="457200" rtl="0" algn="l">
              <a:spcBef>
                <a:spcPts val="0"/>
              </a:spcBef>
              <a:spcAft>
                <a:spcPts val="0"/>
              </a:spcAft>
              <a:buSzPts val="1600"/>
              <a:buChar char="-"/>
            </a:pPr>
            <a:r>
              <a:rPr lang="en-GB" sz="1600"/>
              <a:t>Now we have 3 possibilities for the 3D location of the light source - we take the final point (X, Y, Z) as their mean.</a:t>
            </a:r>
            <a:endParaRPr sz="1600"/>
          </a:p>
        </p:txBody>
      </p:sp>
      <p:pic>
        <p:nvPicPr>
          <p:cNvPr id="187" name="Google Shape;187;p20"/>
          <p:cNvPicPr preferRelativeResize="0"/>
          <p:nvPr/>
        </p:nvPicPr>
        <p:blipFill>
          <a:blip r:embed="rId3">
            <a:alphaModFix/>
          </a:blip>
          <a:stretch>
            <a:fillRect/>
          </a:stretch>
        </p:blipFill>
        <p:spPr>
          <a:xfrm>
            <a:off x="106075" y="3440575"/>
            <a:ext cx="2629152" cy="1478901"/>
          </a:xfrm>
          <a:prstGeom prst="rect">
            <a:avLst/>
          </a:prstGeom>
          <a:noFill/>
          <a:ln>
            <a:noFill/>
          </a:ln>
        </p:spPr>
      </p:pic>
      <p:pic>
        <p:nvPicPr>
          <p:cNvPr id="188" name="Google Shape;188;p20"/>
          <p:cNvPicPr preferRelativeResize="0"/>
          <p:nvPr/>
        </p:nvPicPr>
        <p:blipFill>
          <a:blip r:embed="rId4">
            <a:alphaModFix/>
          </a:blip>
          <a:stretch>
            <a:fillRect/>
          </a:stretch>
        </p:blipFill>
        <p:spPr>
          <a:xfrm>
            <a:off x="3257423" y="3440584"/>
            <a:ext cx="2629152" cy="1478893"/>
          </a:xfrm>
          <a:prstGeom prst="rect">
            <a:avLst/>
          </a:prstGeom>
          <a:noFill/>
          <a:ln>
            <a:noFill/>
          </a:ln>
        </p:spPr>
      </p:pic>
      <p:pic>
        <p:nvPicPr>
          <p:cNvPr id="189" name="Google Shape;189;p20"/>
          <p:cNvPicPr preferRelativeResize="0"/>
          <p:nvPr/>
        </p:nvPicPr>
        <p:blipFill>
          <a:blip r:embed="rId5">
            <a:alphaModFix/>
          </a:blip>
          <a:stretch>
            <a:fillRect/>
          </a:stretch>
        </p:blipFill>
        <p:spPr>
          <a:xfrm>
            <a:off x="6408775" y="3440583"/>
            <a:ext cx="2629152" cy="147889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Scene capture</a:t>
            </a:r>
            <a:endParaRPr/>
          </a:p>
        </p:txBody>
      </p:sp>
      <p:sp>
        <p:nvSpPr>
          <p:cNvPr id="195" name="Google Shape;195;p21"/>
          <p:cNvSpPr txBox="1"/>
          <p:nvPr>
            <p:ph idx="1" type="body"/>
          </p:nvPr>
        </p:nvSpPr>
        <p:spPr>
          <a:xfrm>
            <a:off x="1297500" y="1116150"/>
            <a:ext cx="7038900" cy="2911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GB" sz="1600"/>
              <a:t>Place object for scanning in front of camera.</a:t>
            </a:r>
            <a:endParaRPr sz="1600"/>
          </a:p>
          <a:p>
            <a:pPr indent="-330200" lvl="0" marL="457200" rtl="0" algn="l">
              <a:spcBef>
                <a:spcPts val="0"/>
              </a:spcBef>
              <a:spcAft>
                <a:spcPts val="0"/>
              </a:spcAft>
              <a:buSzPts val="1600"/>
              <a:buChar char="-"/>
            </a:pPr>
            <a:r>
              <a:rPr lang="en-GB" sz="1600"/>
              <a:t>While filming, slowly move pencil-like object across light source, creating a shadow that moves over the object being scanned.</a:t>
            </a:r>
            <a:endParaRPr sz="1600"/>
          </a:p>
        </p:txBody>
      </p:sp>
      <p:pic>
        <p:nvPicPr>
          <p:cNvPr id="196" name="Google Shape;196;p21" title="MOVIE.mp4">
            <a:hlinkClick r:id="rId3"/>
          </p:cNvPr>
          <p:cNvPicPr preferRelativeResize="0"/>
          <p:nvPr/>
        </p:nvPicPr>
        <p:blipFill>
          <a:blip r:embed="rId4">
            <a:alphaModFix/>
          </a:blip>
          <a:stretch>
            <a:fillRect/>
          </a:stretch>
        </p:blipFill>
        <p:spPr>
          <a:xfrm>
            <a:off x="2108313" y="2216500"/>
            <a:ext cx="4927373" cy="27716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